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</p:sldMasterIdLst>
  <p:notesMasterIdLst>
    <p:notesMasterId r:id="rId18"/>
  </p:notesMasterIdLst>
  <p:sldIdLst>
    <p:sldId id="256" r:id="rId2"/>
    <p:sldId id="258" r:id="rId3"/>
    <p:sldId id="259" r:id="rId4"/>
    <p:sldId id="284" r:id="rId5"/>
    <p:sldId id="288" r:id="rId6"/>
    <p:sldId id="290" r:id="rId7"/>
    <p:sldId id="266" r:id="rId8"/>
    <p:sldId id="268" r:id="rId9"/>
    <p:sldId id="291" r:id="rId10"/>
    <p:sldId id="293" r:id="rId11"/>
    <p:sldId id="294" r:id="rId12"/>
    <p:sldId id="298" r:id="rId13"/>
    <p:sldId id="296" r:id="rId14"/>
    <p:sldId id="297" r:id="rId15"/>
    <p:sldId id="295" r:id="rId16"/>
    <p:sldId id="292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756"/>
    <p:restoredTop sz="97872"/>
  </p:normalViewPr>
  <p:slideViewPr>
    <p:cSldViewPr snapToGrid="0" snapToObjects="1">
      <p:cViewPr varScale="1">
        <p:scale>
          <a:sx n="127" d="100"/>
          <a:sy n="127" d="100"/>
        </p:scale>
        <p:origin x="32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21B0F7-5553-8647-9A8A-3F70497D0E19}" type="datetimeFigureOut">
              <a:rPr lang="en-US" smtClean="0"/>
              <a:t>8/18/20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9E3291-9413-6C44-B5F4-1668E8979C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5898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FA8EC00B-70A1-D945-8E49-1CE794E6B984}" type="datetimeFigureOut">
              <a:rPr lang="en-US" smtClean="0"/>
              <a:t>8/18/20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8FBD25A2-F722-3F40-A8F0-FAF0DB2C4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4797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EC00B-70A1-D945-8E49-1CE794E6B984}" type="datetimeFigureOut">
              <a:rPr lang="en-US" smtClean="0"/>
              <a:t>8/18/20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D25A2-F722-3F40-A8F0-FAF0DB2C4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2288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FA8EC00B-70A1-D945-8E49-1CE794E6B984}" type="datetimeFigureOut">
              <a:rPr lang="en-US" smtClean="0"/>
              <a:t>8/18/20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8FBD25A2-F722-3F40-A8F0-FAF0DB2C4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7220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EC00B-70A1-D945-8E49-1CE794E6B984}" type="datetimeFigureOut">
              <a:rPr lang="en-US" smtClean="0"/>
              <a:t>8/18/20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8FBD25A2-F722-3F40-A8F0-FAF0DB2C4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8908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FA8EC00B-70A1-D945-8E49-1CE794E6B984}" type="datetimeFigureOut">
              <a:rPr lang="en-US" smtClean="0"/>
              <a:t>8/18/20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8FBD25A2-F722-3F40-A8F0-FAF0DB2C4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1848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EC00B-70A1-D945-8E49-1CE794E6B984}" type="datetimeFigureOut">
              <a:rPr lang="en-US" smtClean="0"/>
              <a:t>8/18/20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D25A2-F722-3F40-A8F0-FAF0DB2C4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52907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EC00B-70A1-D945-8E49-1CE794E6B984}" type="datetimeFigureOut">
              <a:rPr lang="en-US" smtClean="0"/>
              <a:t>8/18/20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D25A2-F722-3F40-A8F0-FAF0DB2C4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0801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EC00B-70A1-D945-8E49-1CE794E6B984}" type="datetimeFigureOut">
              <a:rPr lang="en-US" smtClean="0"/>
              <a:t>8/18/20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D25A2-F722-3F40-A8F0-FAF0DB2C4AA1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28529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EC00B-70A1-D945-8E49-1CE794E6B984}" type="datetimeFigureOut">
              <a:rPr lang="en-US" smtClean="0"/>
              <a:t>8/18/20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D25A2-F722-3F40-A8F0-FAF0DB2C4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79165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FA8EC00B-70A1-D945-8E49-1CE794E6B984}" type="datetimeFigureOut">
              <a:rPr lang="en-US" smtClean="0"/>
              <a:t>8/18/20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8FBD25A2-F722-3F40-A8F0-FAF0DB2C4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2736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EC00B-70A1-D945-8E49-1CE794E6B984}" type="datetimeFigureOut">
              <a:rPr lang="en-US" smtClean="0"/>
              <a:t>8/18/20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D25A2-F722-3F40-A8F0-FAF0DB2C4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8921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FA8EC00B-70A1-D945-8E49-1CE794E6B984}" type="datetimeFigureOut">
              <a:rPr lang="en-US" smtClean="0"/>
              <a:t>8/18/20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8FBD25A2-F722-3F40-A8F0-FAF0DB2C4AA1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933190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hyperlink" Target="https://cancer.sanger.ac.uk/cosmic/signatures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cancer.sanger.ac.uk/cosmic/signatures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ware.broadinstitute.org/cancer/cga/msp" TargetMode="External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bmcgenomics.biomedcentral.com/articles/10.1186/s12864-019-5571-y" TargetMode="External"/><Relationship Id="rId2" Type="http://schemas.openxmlformats.org/officeDocument/2006/relationships/hyperlink" Target="https://www.nature.com/articles/s41598-018-38157-3" TargetMode="Externa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8302F1F-CBFE-E249-BCFD-B628FC031868}"/>
              </a:ext>
            </a:extLst>
          </p:cNvPr>
          <p:cNvSpPr txBox="1">
            <a:spLocks/>
          </p:cNvSpPr>
          <p:nvPr/>
        </p:nvSpPr>
        <p:spPr>
          <a:xfrm>
            <a:off x="581191" y="1020431"/>
            <a:ext cx="10993549" cy="147501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6600" dirty="0"/>
              <a:t>SOMATIC SIMU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D7A8B0A1-5C4A-824A-9937-CFB6D82A185D}"/>
              </a:ext>
            </a:extLst>
          </p:cNvPr>
          <p:cNvSpPr txBox="1">
            <a:spLocks/>
          </p:cNvSpPr>
          <p:nvPr/>
        </p:nvSpPr>
        <p:spPr>
          <a:xfrm>
            <a:off x="803785" y="3426069"/>
            <a:ext cx="10548360" cy="5903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200" dirty="0">
                <a:solidFill>
                  <a:schemeClr val="bg1"/>
                </a:solidFill>
              </a:rPr>
              <a:t>MUTATION SIGNATURE SIMULATOR FOR BENCHMARKING ALIGNMENT FREE MACHINE LEARNING CLASSIFICATION OF GENOMIC SIGNATURES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06CB66EE-F8FA-CD43-BFF4-9AD333D195A7}"/>
              </a:ext>
            </a:extLst>
          </p:cNvPr>
          <p:cNvSpPr txBox="1">
            <a:spLocks/>
          </p:cNvSpPr>
          <p:nvPr/>
        </p:nvSpPr>
        <p:spPr>
          <a:xfrm>
            <a:off x="821820" y="4362557"/>
            <a:ext cx="10548360" cy="5903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200" dirty="0">
                <a:solidFill>
                  <a:schemeClr val="bg1"/>
                </a:solidFill>
              </a:rPr>
              <a:t>PROJECT UPDATE: JULY 22, 2020</a:t>
            </a:r>
          </a:p>
        </p:txBody>
      </p:sp>
    </p:spTree>
    <p:extLst>
      <p:ext uri="{BB962C8B-B14F-4D97-AF65-F5344CB8AC3E}">
        <p14:creationId xmlns:p14="http://schemas.microsoft.com/office/powerpoint/2010/main" val="7547992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914022E-C94D-5A40-916B-7E39B5A5B281}"/>
              </a:ext>
            </a:extLst>
          </p:cNvPr>
          <p:cNvSpPr txBox="1">
            <a:spLocks/>
          </p:cNvSpPr>
          <p:nvPr/>
        </p:nvSpPr>
        <p:spPr>
          <a:xfrm>
            <a:off x="427400" y="594944"/>
            <a:ext cx="11218500" cy="638552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Proof of concept: Liver-</a:t>
            </a:r>
            <a:r>
              <a:rPr lang="en-US" dirty="0" err="1"/>
              <a:t>hcc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033030B-9CA5-8049-BFDC-9D01FEDABED5}"/>
              </a:ext>
            </a:extLst>
          </p:cNvPr>
          <p:cNvSpPr txBox="1"/>
          <p:nvPr/>
        </p:nvSpPr>
        <p:spPr>
          <a:xfrm>
            <a:off x="1318224" y="1482832"/>
            <a:ext cx="9211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7EFA666-DA27-F747-8A6D-31A31214C7E9}"/>
              </a:ext>
            </a:extLst>
          </p:cNvPr>
          <p:cNvSpPr txBox="1"/>
          <p:nvPr/>
        </p:nvSpPr>
        <p:spPr>
          <a:xfrm>
            <a:off x="1490050" y="1713664"/>
            <a:ext cx="9211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7B96AE4-E5B7-CD4C-B290-F6ED0F503CC1}"/>
              </a:ext>
            </a:extLst>
          </p:cNvPr>
          <p:cNvSpPr txBox="1"/>
          <p:nvPr/>
        </p:nvSpPr>
        <p:spPr>
          <a:xfrm>
            <a:off x="427400" y="1281928"/>
            <a:ext cx="114131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SomaticSiMu</a:t>
            </a:r>
            <a:r>
              <a:rPr lang="en-US" sz="2400" dirty="0"/>
              <a:t> SBS Mutation Profile after 10 Generations of Simulation on Chromosome 22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D85339C-08A2-6443-8375-BB1FEF993303}"/>
              </a:ext>
            </a:extLst>
          </p:cNvPr>
          <p:cNvSpPr/>
          <p:nvPr/>
        </p:nvSpPr>
        <p:spPr>
          <a:xfrm>
            <a:off x="8657342" y="6438145"/>
            <a:ext cx="343780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2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Source: https://cancer.sanger.ac.uk/cosmic/signatures/</a:t>
            </a:r>
            <a:endParaRPr lang="en-US" sz="12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206ED5A-0C01-554D-A82E-31A0BA1F95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274" y="5351501"/>
            <a:ext cx="5168900" cy="11303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32CA784-DF08-4040-B8E4-AFE03E9D82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7828" y="5346243"/>
            <a:ext cx="5168900" cy="1130300"/>
          </a:xfrm>
          <a:prstGeom prst="rect">
            <a:avLst/>
          </a:prstGeom>
        </p:spPr>
      </p:pic>
      <p:pic>
        <p:nvPicPr>
          <p:cNvPr id="16" name="Picture 15" descr="A screenshot of a cell phone&#10;&#10;Description automatically generated">
            <a:extLst>
              <a:ext uri="{FF2B5EF4-FFF2-40B4-BE49-F238E27FC236}">
                <a16:creationId xmlns:a16="http://schemas.microsoft.com/office/drawing/2014/main" id="{6D9DFC21-74FB-0042-812A-9AA9D576C8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0091" y="1855796"/>
            <a:ext cx="8913117" cy="2490839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B46AB01C-C7BC-C844-B3A8-DC26CC9D4917}"/>
              </a:ext>
            </a:extLst>
          </p:cNvPr>
          <p:cNvSpPr/>
          <p:nvPr/>
        </p:nvSpPr>
        <p:spPr>
          <a:xfrm>
            <a:off x="0" y="9755"/>
            <a:ext cx="2444172" cy="3817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25AD756-5573-2B40-8ED3-B73C2C2273AB}"/>
              </a:ext>
            </a:extLst>
          </p:cNvPr>
          <p:cNvSpPr/>
          <p:nvPr/>
        </p:nvSpPr>
        <p:spPr>
          <a:xfrm>
            <a:off x="2444172" y="9754"/>
            <a:ext cx="2444172" cy="3817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301204E-2C4B-FA40-81F3-BB8509CC821C}"/>
              </a:ext>
            </a:extLst>
          </p:cNvPr>
          <p:cNvSpPr/>
          <p:nvPr/>
        </p:nvSpPr>
        <p:spPr>
          <a:xfrm>
            <a:off x="4888344" y="12629"/>
            <a:ext cx="2444172" cy="3817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C83E46F-5C78-CC4A-A266-B3CF9A26AA4F}"/>
              </a:ext>
            </a:extLst>
          </p:cNvPr>
          <p:cNvSpPr/>
          <p:nvPr/>
        </p:nvSpPr>
        <p:spPr>
          <a:xfrm>
            <a:off x="7332516" y="9754"/>
            <a:ext cx="2444172" cy="38172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Somatic </a:t>
            </a:r>
            <a:r>
              <a:rPr lang="en-US" dirty="0" err="1">
                <a:solidFill>
                  <a:schemeClr val="bg1"/>
                </a:solidFill>
              </a:rPr>
              <a:t>SiMu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C0B7E60-7F36-4946-906C-2ADA73C3D31F}"/>
              </a:ext>
            </a:extLst>
          </p:cNvPr>
          <p:cNvSpPr/>
          <p:nvPr/>
        </p:nvSpPr>
        <p:spPr>
          <a:xfrm>
            <a:off x="9776688" y="14231"/>
            <a:ext cx="2415312" cy="3817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2931DFE-5B10-FA41-81E8-DE1CCC8D4D7C}"/>
              </a:ext>
            </a:extLst>
          </p:cNvPr>
          <p:cNvSpPr txBox="1"/>
          <p:nvPr/>
        </p:nvSpPr>
        <p:spPr>
          <a:xfrm>
            <a:off x="389425" y="4569460"/>
            <a:ext cx="114131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COSMIC Mutation Profile for SBS5 and SBS12 active in Liver-HCC </a:t>
            </a:r>
          </a:p>
        </p:txBody>
      </p:sp>
    </p:spTree>
    <p:extLst>
      <p:ext uri="{BB962C8B-B14F-4D97-AF65-F5344CB8AC3E}">
        <p14:creationId xmlns:p14="http://schemas.microsoft.com/office/powerpoint/2010/main" val="12484958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914022E-C94D-5A40-916B-7E39B5A5B281}"/>
              </a:ext>
            </a:extLst>
          </p:cNvPr>
          <p:cNvSpPr txBox="1">
            <a:spLocks/>
          </p:cNvSpPr>
          <p:nvPr/>
        </p:nvSpPr>
        <p:spPr>
          <a:xfrm>
            <a:off x="427400" y="594944"/>
            <a:ext cx="11218500" cy="638552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Proof of concept: Skin-Melanoma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033030B-9CA5-8049-BFDC-9D01FEDABED5}"/>
              </a:ext>
            </a:extLst>
          </p:cNvPr>
          <p:cNvSpPr txBox="1"/>
          <p:nvPr/>
        </p:nvSpPr>
        <p:spPr>
          <a:xfrm>
            <a:off x="1318224" y="1482832"/>
            <a:ext cx="9211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7EFA666-DA27-F747-8A6D-31A31214C7E9}"/>
              </a:ext>
            </a:extLst>
          </p:cNvPr>
          <p:cNvSpPr txBox="1"/>
          <p:nvPr/>
        </p:nvSpPr>
        <p:spPr>
          <a:xfrm>
            <a:off x="1490050" y="1713664"/>
            <a:ext cx="9211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7B96AE4-E5B7-CD4C-B290-F6ED0F503CC1}"/>
              </a:ext>
            </a:extLst>
          </p:cNvPr>
          <p:cNvSpPr txBox="1"/>
          <p:nvPr/>
        </p:nvSpPr>
        <p:spPr>
          <a:xfrm>
            <a:off x="427400" y="1281928"/>
            <a:ext cx="114131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DBS Mutation Profile after 10 Generations of Simulation on Chromosome 22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D85339C-08A2-6443-8375-BB1FEF993303}"/>
              </a:ext>
            </a:extLst>
          </p:cNvPr>
          <p:cNvSpPr/>
          <p:nvPr/>
        </p:nvSpPr>
        <p:spPr>
          <a:xfrm>
            <a:off x="8657342" y="6438145"/>
            <a:ext cx="343780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2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Source: https://cancer.sanger.ac.uk/cosmic/signatures/</a:t>
            </a:r>
            <a:endParaRPr lang="en-US" sz="12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46AB01C-C7BC-C844-B3A8-DC26CC9D4917}"/>
              </a:ext>
            </a:extLst>
          </p:cNvPr>
          <p:cNvSpPr/>
          <p:nvPr/>
        </p:nvSpPr>
        <p:spPr>
          <a:xfrm>
            <a:off x="0" y="9755"/>
            <a:ext cx="2444172" cy="3817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25AD756-5573-2B40-8ED3-B73C2C2273AB}"/>
              </a:ext>
            </a:extLst>
          </p:cNvPr>
          <p:cNvSpPr/>
          <p:nvPr/>
        </p:nvSpPr>
        <p:spPr>
          <a:xfrm>
            <a:off x="2444172" y="9754"/>
            <a:ext cx="2444172" cy="3817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301204E-2C4B-FA40-81F3-BB8509CC821C}"/>
              </a:ext>
            </a:extLst>
          </p:cNvPr>
          <p:cNvSpPr/>
          <p:nvPr/>
        </p:nvSpPr>
        <p:spPr>
          <a:xfrm>
            <a:off x="4888344" y="12629"/>
            <a:ext cx="2444172" cy="3817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C83E46F-5C78-CC4A-A266-B3CF9A26AA4F}"/>
              </a:ext>
            </a:extLst>
          </p:cNvPr>
          <p:cNvSpPr/>
          <p:nvPr/>
        </p:nvSpPr>
        <p:spPr>
          <a:xfrm>
            <a:off x="7332516" y="9754"/>
            <a:ext cx="2444172" cy="38172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Somatic </a:t>
            </a:r>
            <a:r>
              <a:rPr lang="en-US" dirty="0" err="1">
                <a:solidFill>
                  <a:schemeClr val="bg1"/>
                </a:solidFill>
              </a:rPr>
              <a:t>SiMu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C0B7E60-7F36-4946-906C-2ADA73C3D31F}"/>
              </a:ext>
            </a:extLst>
          </p:cNvPr>
          <p:cNvSpPr/>
          <p:nvPr/>
        </p:nvSpPr>
        <p:spPr>
          <a:xfrm>
            <a:off x="9776688" y="14231"/>
            <a:ext cx="2415312" cy="3817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" name="Picture 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33467DCF-9916-504A-A4A7-4D309C43F6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524" y="4846368"/>
            <a:ext cx="7039627" cy="1583439"/>
          </a:xfrm>
          <a:prstGeom prst="rect">
            <a:avLst/>
          </a:prstGeom>
        </p:spPr>
      </p:pic>
      <p:pic>
        <p:nvPicPr>
          <p:cNvPr id="6" name="Picture 5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37770F98-415B-E740-ACAF-5E54E6FF21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9189" y="1743592"/>
            <a:ext cx="5300449" cy="244544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78165DA2-F848-DF4A-8F7F-2E069193382F}"/>
              </a:ext>
            </a:extLst>
          </p:cNvPr>
          <p:cNvSpPr txBox="1"/>
          <p:nvPr/>
        </p:nvSpPr>
        <p:spPr>
          <a:xfrm>
            <a:off x="504762" y="4278918"/>
            <a:ext cx="114131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COSMIC Mutation Profile for DBS1 active in Skin-Melanoma </a:t>
            </a:r>
          </a:p>
        </p:txBody>
      </p:sp>
    </p:spTree>
    <p:extLst>
      <p:ext uri="{BB962C8B-B14F-4D97-AF65-F5344CB8AC3E}">
        <p14:creationId xmlns:p14="http://schemas.microsoft.com/office/powerpoint/2010/main" val="20590394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4ABEBA6-C79F-B841-88B0-D96A6DB0A7D8}"/>
              </a:ext>
            </a:extLst>
          </p:cNvPr>
          <p:cNvSpPr/>
          <p:nvPr/>
        </p:nvSpPr>
        <p:spPr>
          <a:xfrm>
            <a:off x="0" y="9755"/>
            <a:ext cx="2444172" cy="3817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B071164-006F-F14C-9D91-D2E2B81676FF}"/>
              </a:ext>
            </a:extLst>
          </p:cNvPr>
          <p:cNvSpPr/>
          <p:nvPr/>
        </p:nvSpPr>
        <p:spPr>
          <a:xfrm>
            <a:off x="2444172" y="9754"/>
            <a:ext cx="2444172" cy="3817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F726E27-69B5-3C49-BAD9-ED96C2C1811F}"/>
              </a:ext>
            </a:extLst>
          </p:cNvPr>
          <p:cNvSpPr/>
          <p:nvPr/>
        </p:nvSpPr>
        <p:spPr>
          <a:xfrm>
            <a:off x="4888344" y="12629"/>
            <a:ext cx="2444172" cy="3817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96CE12D-13E0-684B-A428-32477D197B89}"/>
              </a:ext>
            </a:extLst>
          </p:cNvPr>
          <p:cNvSpPr/>
          <p:nvPr/>
        </p:nvSpPr>
        <p:spPr>
          <a:xfrm>
            <a:off x="7332516" y="9754"/>
            <a:ext cx="2444172" cy="3817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811B60C-F703-064C-A3EB-C0155ED2B848}"/>
              </a:ext>
            </a:extLst>
          </p:cNvPr>
          <p:cNvSpPr/>
          <p:nvPr/>
        </p:nvSpPr>
        <p:spPr>
          <a:xfrm>
            <a:off x="9776688" y="14231"/>
            <a:ext cx="2415312" cy="38172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MLDSP-GUI Results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55B4E5E-CEA2-4046-A3EE-037819EAB6DF}"/>
              </a:ext>
            </a:extLst>
          </p:cNvPr>
          <p:cNvSpPr txBox="1">
            <a:spLocks/>
          </p:cNvSpPr>
          <p:nvPr/>
        </p:nvSpPr>
        <p:spPr>
          <a:xfrm>
            <a:off x="427400" y="594944"/>
            <a:ext cx="11218500" cy="638552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MLDSP Classification 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B4D01D01-D66B-2747-9AAA-87A3DCEE7775}"/>
              </a:ext>
            </a:extLst>
          </p:cNvPr>
          <p:cNvSpPr/>
          <p:nvPr/>
        </p:nvSpPr>
        <p:spPr>
          <a:xfrm>
            <a:off x="1048973" y="2649068"/>
            <a:ext cx="1609595" cy="4133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Generation 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E9C644B-F571-9744-A7D2-FFBBA7C3BACA}"/>
              </a:ext>
            </a:extLst>
          </p:cNvPr>
          <p:cNvSpPr txBox="1"/>
          <p:nvPr/>
        </p:nvSpPr>
        <p:spPr>
          <a:xfrm>
            <a:off x="1058450" y="2048005"/>
            <a:ext cx="16001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Skin-Melanoma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54EB87E-6762-994E-8F41-B5CABDED5D9C}"/>
              </a:ext>
            </a:extLst>
          </p:cNvPr>
          <p:cNvSpPr txBox="1"/>
          <p:nvPr/>
        </p:nvSpPr>
        <p:spPr>
          <a:xfrm>
            <a:off x="3221278" y="2048005"/>
            <a:ext cx="1935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Thyroid-</a:t>
            </a:r>
            <a:r>
              <a:rPr lang="en-US" dirty="0" err="1"/>
              <a:t>AdenoCA</a:t>
            </a:r>
            <a:endParaRPr lang="en-US" dirty="0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2D6EA1FC-7225-4849-B8B4-F1F696420BBF}"/>
              </a:ext>
            </a:extLst>
          </p:cNvPr>
          <p:cNvSpPr/>
          <p:nvPr/>
        </p:nvSpPr>
        <p:spPr>
          <a:xfrm>
            <a:off x="3383988" y="2649068"/>
            <a:ext cx="1609595" cy="4133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Generation 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5D27B47-6769-4942-9C00-B57D9C3C3C71}"/>
              </a:ext>
            </a:extLst>
          </p:cNvPr>
          <p:cNvSpPr txBox="1"/>
          <p:nvPr/>
        </p:nvSpPr>
        <p:spPr>
          <a:xfrm>
            <a:off x="461484" y="1540701"/>
            <a:ext cx="56796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Between Cancer Types and Within One Generation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DCABEB3-BED4-AF48-9F97-2EA30BA04EF6}"/>
              </a:ext>
            </a:extLst>
          </p:cNvPr>
          <p:cNvSpPr txBox="1"/>
          <p:nvPr/>
        </p:nvSpPr>
        <p:spPr>
          <a:xfrm>
            <a:off x="6379401" y="1540701"/>
            <a:ext cx="57084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Within One Cancer Type and Between Generations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80A7E88-A4EF-C444-B848-3DFCDD7FE6EE}"/>
              </a:ext>
            </a:extLst>
          </p:cNvPr>
          <p:cNvCxnSpPr>
            <a:cxnSpLocks/>
          </p:cNvCxnSpPr>
          <p:nvPr/>
        </p:nvCxnSpPr>
        <p:spPr>
          <a:xfrm>
            <a:off x="6256751" y="1540701"/>
            <a:ext cx="0" cy="49728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9A55D5F9-09F8-D746-AF6F-3E59921863E9}"/>
              </a:ext>
            </a:extLst>
          </p:cNvPr>
          <p:cNvSpPr/>
          <p:nvPr/>
        </p:nvSpPr>
        <p:spPr>
          <a:xfrm>
            <a:off x="1048973" y="3588896"/>
            <a:ext cx="1609595" cy="4133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Generation 2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B9F07766-8285-8542-8DDE-6B9B94221711}"/>
              </a:ext>
            </a:extLst>
          </p:cNvPr>
          <p:cNvSpPr/>
          <p:nvPr/>
        </p:nvSpPr>
        <p:spPr>
          <a:xfrm>
            <a:off x="3383988" y="3588896"/>
            <a:ext cx="1609595" cy="4133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Generation 2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529A47F1-CFFB-9241-99FC-0D5174888B99}"/>
              </a:ext>
            </a:extLst>
          </p:cNvPr>
          <p:cNvSpPr/>
          <p:nvPr/>
        </p:nvSpPr>
        <p:spPr>
          <a:xfrm>
            <a:off x="1048973" y="4534610"/>
            <a:ext cx="1609595" cy="4133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Generation 3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A3756512-46D0-E94F-AE01-9DE63D4E1F25}"/>
              </a:ext>
            </a:extLst>
          </p:cNvPr>
          <p:cNvSpPr/>
          <p:nvPr/>
        </p:nvSpPr>
        <p:spPr>
          <a:xfrm>
            <a:off x="3383988" y="4534610"/>
            <a:ext cx="1609595" cy="4133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Generation 3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4994415B-DCAC-354E-AEB5-B7AE3FED5696}"/>
              </a:ext>
            </a:extLst>
          </p:cNvPr>
          <p:cNvSpPr/>
          <p:nvPr/>
        </p:nvSpPr>
        <p:spPr>
          <a:xfrm>
            <a:off x="1048973" y="5480324"/>
            <a:ext cx="1609595" cy="4133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Generation 4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4F40A0D9-B64F-E64B-86E0-BA8F023BAF91}"/>
              </a:ext>
            </a:extLst>
          </p:cNvPr>
          <p:cNvSpPr/>
          <p:nvPr/>
        </p:nvSpPr>
        <p:spPr>
          <a:xfrm>
            <a:off x="3383988" y="5480324"/>
            <a:ext cx="1609595" cy="4133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Generation 4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058CBD5-4BAF-B343-85CA-DE321334C482}"/>
              </a:ext>
            </a:extLst>
          </p:cNvPr>
          <p:cNvSpPr txBox="1"/>
          <p:nvPr/>
        </p:nvSpPr>
        <p:spPr>
          <a:xfrm>
            <a:off x="832981" y="2532581"/>
            <a:ext cx="4421683" cy="646331"/>
          </a:xfrm>
          <a:prstGeom prst="rect">
            <a:avLst/>
          </a:prstGeom>
          <a:noFill/>
          <a:ln w="12700"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B36DE66-3550-6F4B-9526-D8103C8E7E97}"/>
              </a:ext>
            </a:extLst>
          </p:cNvPr>
          <p:cNvSpPr txBox="1"/>
          <p:nvPr/>
        </p:nvSpPr>
        <p:spPr>
          <a:xfrm>
            <a:off x="832980" y="3472409"/>
            <a:ext cx="4421683" cy="646331"/>
          </a:xfrm>
          <a:prstGeom prst="rect">
            <a:avLst/>
          </a:prstGeom>
          <a:noFill/>
          <a:ln w="12700"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7C4F095-F9A7-704B-BDAB-3537FE366CB9}"/>
              </a:ext>
            </a:extLst>
          </p:cNvPr>
          <p:cNvSpPr txBox="1"/>
          <p:nvPr/>
        </p:nvSpPr>
        <p:spPr>
          <a:xfrm>
            <a:off x="832979" y="4418122"/>
            <a:ext cx="4421683" cy="646331"/>
          </a:xfrm>
          <a:prstGeom prst="rect">
            <a:avLst/>
          </a:prstGeom>
          <a:noFill/>
          <a:ln w="12700"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72189E8-5229-A749-B2E6-BF73FBCCE651}"/>
              </a:ext>
            </a:extLst>
          </p:cNvPr>
          <p:cNvSpPr txBox="1"/>
          <p:nvPr/>
        </p:nvSpPr>
        <p:spPr>
          <a:xfrm>
            <a:off x="832978" y="5357950"/>
            <a:ext cx="4421683" cy="646331"/>
          </a:xfrm>
          <a:prstGeom prst="rect">
            <a:avLst/>
          </a:prstGeom>
          <a:noFill/>
          <a:ln w="12700"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888F243B-3B69-A84D-A954-B5D47799E3C4}"/>
              </a:ext>
            </a:extLst>
          </p:cNvPr>
          <p:cNvSpPr/>
          <p:nvPr/>
        </p:nvSpPr>
        <p:spPr>
          <a:xfrm>
            <a:off x="7153331" y="2649068"/>
            <a:ext cx="1609595" cy="4133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Generation 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64F8213-1FDA-2F4E-846A-A86D789C69F4}"/>
              </a:ext>
            </a:extLst>
          </p:cNvPr>
          <p:cNvSpPr txBox="1"/>
          <p:nvPr/>
        </p:nvSpPr>
        <p:spPr>
          <a:xfrm>
            <a:off x="7162808" y="2048005"/>
            <a:ext cx="16001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Skin-Melanoma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D259B3D-C513-D245-9395-C3EA2897078A}"/>
              </a:ext>
            </a:extLst>
          </p:cNvPr>
          <p:cNvSpPr txBox="1"/>
          <p:nvPr/>
        </p:nvSpPr>
        <p:spPr>
          <a:xfrm>
            <a:off x="9325636" y="2048005"/>
            <a:ext cx="1935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Thyroid-</a:t>
            </a:r>
            <a:r>
              <a:rPr lang="en-US" dirty="0" err="1"/>
              <a:t>AdenoCA</a:t>
            </a:r>
            <a:endParaRPr lang="en-US" dirty="0"/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28E6D15C-B312-9946-B0E5-9E2BC4F5732C}"/>
              </a:ext>
            </a:extLst>
          </p:cNvPr>
          <p:cNvSpPr/>
          <p:nvPr/>
        </p:nvSpPr>
        <p:spPr>
          <a:xfrm>
            <a:off x="9488346" y="2649068"/>
            <a:ext cx="1609595" cy="4133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Generation 1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C4851467-81DC-0D48-91E6-B4824FE1BF29}"/>
              </a:ext>
            </a:extLst>
          </p:cNvPr>
          <p:cNvSpPr/>
          <p:nvPr/>
        </p:nvSpPr>
        <p:spPr>
          <a:xfrm>
            <a:off x="7153331" y="3588896"/>
            <a:ext cx="1609595" cy="4133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Generation 2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91821CE7-4AC3-0643-B788-4EC98F39BBB0}"/>
              </a:ext>
            </a:extLst>
          </p:cNvPr>
          <p:cNvSpPr/>
          <p:nvPr/>
        </p:nvSpPr>
        <p:spPr>
          <a:xfrm>
            <a:off x="9488346" y="3588896"/>
            <a:ext cx="1609595" cy="4133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Generation 2</a:t>
            </a: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585555DD-16A6-FD4E-B681-70DCDA659772}"/>
              </a:ext>
            </a:extLst>
          </p:cNvPr>
          <p:cNvSpPr/>
          <p:nvPr/>
        </p:nvSpPr>
        <p:spPr>
          <a:xfrm>
            <a:off x="7153331" y="4534610"/>
            <a:ext cx="1609595" cy="4133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Generation 3</a:t>
            </a: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7FD2626C-66B6-694D-9C99-06F64448571E}"/>
              </a:ext>
            </a:extLst>
          </p:cNvPr>
          <p:cNvSpPr/>
          <p:nvPr/>
        </p:nvSpPr>
        <p:spPr>
          <a:xfrm>
            <a:off x="9488346" y="4534610"/>
            <a:ext cx="1609595" cy="4133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Generation 3</a:t>
            </a: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D90E3916-5D5E-714F-AA42-B8A86412E173}"/>
              </a:ext>
            </a:extLst>
          </p:cNvPr>
          <p:cNvSpPr/>
          <p:nvPr/>
        </p:nvSpPr>
        <p:spPr>
          <a:xfrm>
            <a:off x="7153331" y="5480324"/>
            <a:ext cx="1609595" cy="4133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Generation 4</a:t>
            </a: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11AABA86-7BEF-5440-ADEA-F4D9D01C2BDF}"/>
              </a:ext>
            </a:extLst>
          </p:cNvPr>
          <p:cNvSpPr/>
          <p:nvPr/>
        </p:nvSpPr>
        <p:spPr>
          <a:xfrm>
            <a:off x="9488346" y="5480324"/>
            <a:ext cx="1609595" cy="4133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Generation 4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2D92C86-51E1-F84B-82C9-0EF0BBCC66F8}"/>
              </a:ext>
            </a:extLst>
          </p:cNvPr>
          <p:cNvSpPr txBox="1"/>
          <p:nvPr/>
        </p:nvSpPr>
        <p:spPr>
          <a:xfrm>
            <a:off x="9277485" y="2442951"/>
            <a:ext cx="2135928" cy="3693319"/>
          </a:xfrm>
          <a:prstGeom prst="rect">
            <a:avLst/>
          </a:prstGeom>
          <a:noFill/>
          <a:ln w="12700"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38133F5-C66A-044B-AE96-73AC14AEB8DA}"/>
              </a:ext>
            </a:extLst>
          </p:cNvPr>
          <p:cNvSpPr txBox="1"/>
          <p:nvPr/>
        </p:nvSpPr>
        <p:spPr>
          <a:xfrm>
            <a:off x="6894903" y="2442951"/>
            <a:ext cx="2135928" cy="3693319"/>
          </a:xfrm>
          <a:prstGeom prst="rect">
            <a:avLst/>
          </a:prstGeom>
          <a:noFill/>
          <a:ln w="12700"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0603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8C06232-3CEC-9946-A004-48832A35CFD9}"/>
              </a:ext>
            </a:extLst>
          </p:cNvPr>
          <p:cNvSpPr/>
          <p:nvPr/>
        </p:nvSpPr>
        <p:spPr>
          <a:xfrm>
            <a:off x="0" y="9755"/>
            <a:ext cx="2444172" cy="3817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A351682-BA5A-0449-B57F-A73485D553B8}"/>
              </a:ext>
            </a:extLst>
          </p:cNvPr>
          <p:cNvSpPr/>
          <p:nvPr/>
        </p:nvSpPr>
        <p:spPr>
          <a:xfrm>
            <a:off x="2444172" y="9754"/>
            <a:ext cx="2444172" cy="3817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BF1A31F-E2B4-F748-BE01-05B5FB739838}"/>
              </a:ext>
            </a:extLst>
          </p:cNvPr>
          <p:cNvSpPr/>
          <p:nvPr/>
        </p:nvSpPr>
        <p:spPr>
          <a:xfrm>
            <a:off x="4888344" y="12629"/>
            <a:ext cx="2444172" cy="3817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3106AE7-BF5A-E348-8545-6E67FEFED04C}"/>
              </a:ext>
            </a:extLst>
          </p:cNvPr>
          <p:cNvSpPr/>
          <p:nvPr/>
        </p:nvSpPr>
        <p:spPr>
          <a:xfrm>
            <a:off x="7332516" y="9754"/>
            <a:ext cx="2444172" cy="3817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3F5A65-245A-D84A-ACF2-7E722121C640}"/>
              </a:ext>
            </a:extLst>
          </p:cNvPr>
          <p:cNvSpPr/>
          <p:nvPr/>
        </p:nvSpPr>
        <p:spPr>
          <a:xfrm>
            <a:off x="9776688" y="14231"/>
            <a:ext cx="2415312" cy="38172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MLDSP-GUI Results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776EF47-7AAF-3A42-90BE-4D0CE0E8C3CA}"/>
              </a:ext>
            </a:extLst>
          </p:cNvPr>
          <p:cNvSpPr txBox="1"/>
          <p:nvPr/>
        </p:nvSpPr>
        <p:spPr>
          <a:xfrm>
            <a:off x="515704" y="1528998"/>
            <a:ext cx="4625008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Parameters:</a:t>
            </a:r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Input sequence: Chromosome 22</a:t>
            </a:r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5 cancer types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50 sequences per cancer type </a:t>
            </a:r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Num. Rep. : CGR</a:t>
            </a:r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Distance Measure: Pearson</a:t>
            </a:r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K value: 6</a:t>
            </a:r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AC6B7449-E5C1-E94F-9012-E45EFE884B29}"/>
              </a:ext>
            </a:extLst>
          </p:cNvPr>
          <p:cNvSpPr txBox="1">
            <a:spLocks/>
          </p:cNvSpPr>
          <p:nvPr/>
        </p:nvSpPr>
        <p:spPr>
          <a:xfrm>
            <a:off x="427400" y="594944"/>
            <a:ext cx="10993549" cy="638552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Classification of cancer types at Gen. 10 </a:t>
            </a:r>
          </a:p>
        </p:txBody>
      </p:sp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D18E7EC6-FB4C-A84B-9BDA-E4002F9E7A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197"/>
          <a:stretch/>
        </p:blipFill>
        <p:spPr>
          <a:xfrm>
            <a:off x="5855917" y="1300957"/>
            <a:ext cx="5661765" cy="5377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9223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8C06232-3CEC-9946-A004-48832A35CFD9}"/>
              </a:ext>
            </a:extLst>
          </p:cNvPr>
          <p:cNvSpPr/>
          <p:nvPr/>
        </p:nvSpPr>
        <p:spPr>
          <a:xfrm>
            <a:off x="0" y="9755"/>
            <a:ext cx="2444172" cy="3817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A351682-BA5A-0449-B57F-A73485D553B8}"/>
              </a:ext>
            </a:extLst>
          </p:cNvPr>
          <p:cNvSpPr/>
          <p:nvPr/>
        </p:nvSpPr>
        <p:spPr>
          <a:xfrm>
            <a:off x="2444172" y="9754"/>
            <a:ext cx="2444172" cy="3817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BF1A31F-E2B4-F748-BE01-05B5FB739838}"/>
              </a:ext>
            </a:extLst>
          </p:cNvPr>
          <p:cNvSpPr/>
          <p:nvPr/>
        </p:nvSpPr>
        <p:spPr>
          <a:xfrm>
            <a:off x="4888344" y="12629"/>
            <a:ext cx="2444172" cy="3817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3106AE7-BF5A-E348-8545-6E67FEFED04C}"/>
              </a:ext>
            </a:extLst>
          </p:cNvPr>
          <p:cNvSpPr/>
          <p:nvPr/>
        </p:nvSpPr>
        <p:spPr>
          <a:xfrm>
            <a:off x="7332516" y="9754"/>
            <a:ext cx="2444172" cy="3817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3F5A65-245A-D84A-ACF2-7E722121C640}"/>
              </a:ext>
            </a:extLst>
          </p:cNvPr>
          <p:cNvSpPr/>
          <p:nvPr/>
        </p:nvSpPr>
        <p:spPr>
          <a:xfrm>
            <a:off x="9776688" y="14231"/>
            <a:ext cx="2415312" cy="38172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MLDSP-GUI Results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776EF47-7AAF-3A42-90BE-4D0CE0E8C3CA}"/>
              </a:ext>
            </a:extLst>
          </p:cNvPr>
          <p:cNvSpPr txBox="1"/>
          <p:nvPr/>
        </p:nvSpPr>
        <p:spPr>
          <a:xfrm>
            <a:off x="515704" y="1528998"/>
            <a:ext cx="4625008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Parameters:</a:t>
            </a:r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Input sequence: Chromosome 22</a:t>
            </a:r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5 cancer types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50 sequences per cancer type </a:t>
            </a:r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Num. Rep. : CGR</a:t>
            </a:r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Distance Measure: Pearson</a:t>
            </a:r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K value: 6</a:t>
            </a:r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AC6B7449-E5C1-E94F-9012-E45EFE884B29}"/>
              </a:ext>
            </a:extLst>
          </p:cNvPr>
          <p:cNvSpPr txBox="1">
            <a:spLocks/>
          </p:cNvSpPr>
          <p:nvPr/>
        </p:nvSpPr>
        <p:spPr>
          <a:xfrm>
            <a:off x="427400" y="594944"/>
            <a:ext cx="10993549" cy="638552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Classification of cancer types at Gen. 1 </a:t>
            </a:r>
          </a:p>
        </p:txBody>
      </p:sp>
      <p:pic>
        <p:nvPicPr>
          <p:cNvPr id="15" name="Picture 14" descr="A screenshot of a computer&#10;&#10;Description automatically generated">
            <a:extLst>
              <a:ext uri="{FF2B5EF4-FFF2-40B4-BE49-F238E27FC236}">
                <a16:creationId xmlns:a16="http://schemas.microsoft.com/office/drawing/2014/main" id="{C3C922CB-6595-A54D-8AAC-24251B9477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228"/>
          <a:stretch/>
        </p:blipFill>
        <p:spPr>
          <a:xfrm>
            <a:off x="5796210" y="1277654"/>
            <a:ext cx="5773663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7160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8C06232-3CEC-9946-A004-48832A35CFD9}"/>
              </a:ext>
            </a:extLst>
          </p:cNvPr>
          <p:cNvSpPr/>
          <p:nvPr/>
        </p:nvSpPr>
        <p:spPr>
          <a:xfrm>
            <a:off x="0" y="9755"/>
            <a:ext cx="2444172" cy="3817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A351682-BA5A-0449-B57F-A73485D553B8}"/>
              </a:ext>
            </a:extLst>
          </p:cNvPr>
          <p:cNvSpPr/>
          <p:nvPr/>
        </p:nvSpPr>
        <p:spPr>
          <a:xfrm>
            <a:off x="2444172" y="9754"/>
            <a:ext cx="2444172" cy="3817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BF1A31F-E2B4-F748-BE01-05B5FB739838}"/>
              </a:ext>
            </a:extLst>
          </p:cNvPr>
          <p:cNvSpPr/>
          <p:nvPr/>
        </p:nvSpPr>
        <p:spPr>
          <a:xfrm>
            <a:off x="4888344" y="12629"/>
            <a:ext cx="2444172" cy="3817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3106AE7-BF5A-E348-8545-6E67FEFED04C}"/>
              </a:ext>
            </a:extLst>
          </p:cNvPr>
          <p:cNvSpPr/>
          <p:nvPr/>
        </p:nvSpPr>
        <p:spPr>
          <a:xfrm>
            <a:off x="7332516" y="9754"/>
            <a:ext cx="2444172" cy="3817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3F5A65-245A-D84A-ACF2-7E722121C640}"/>
              </a:ext>
            </a:extLst>
          </p:cNvPr>
          <p:cNvSpPr/>
          <p:nvPr/>
        </p:nvSpPr>
        <p:spPr>
          <a:xfrm>
            <a:off x="9776688" y="14231"/>
            <a:ext cx="2415312" cy="38172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MLDSP-GUI Results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776EF47-7AAF-3A42-90BE-4D0CE0E8C3CA}"/>
              </a:ext>
            </a:extLst>
          </p:cNvPr>
          <p:cNvSpPr txBox="1"/>
          <p:nvPr/>
        </p:nvSpPr>
        <p:spPr>
          <a:xfrm>
            <a:off x="515704" y="1528998"/>
            <a:ext cx="4625008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Parameters:</a:t>
            </a:r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Input sequence: Chromosome 22</a:t>
            </a:r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Cancer type: Skin-Melanoma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50 sequences per generation</a:t>
            </a:r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Num. Rep. : CGR</a:t>
            </a:r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Distance Measure: Pearson</a:t>
            </a:r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K value: 6</a:t>
            </a:r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AC6B7449-E5C1-E94F-9012-E45EFE884B29}"/>
              </a:ext>
            </a:extLst>
          </p:cNvPr>
          <p:cNvSpPr txBox="1">
            <a:spLocks/>
          </p:cNvSpPr>
          <p:nvPr/>
        </p:nvSpPr>
        <p:spPr>
          <a:xfrm>
            <a:off x="427400" y="594944"/>
            <a:ext cx="10993549" cy="638552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Classification of 10 iterative generations</a:t>
            </a:r>
          </a:p>
        </p:txBody>
      </p:sp>
      <p:pic>
        <p:nvPicPr>
          <p:cNvPr id="15" name="Picture 14" descr="A screenshot of a computer&#10;&#10;Description automatically generated">
            <a:extLst>
              <a:ext uri="{FF2B5EF4-FFF2-40B4-BE49-F238E27FC236}">
                <a16:creationId xmlns:a16="http://schemas.microsoft.com/office/drawing/2014/main" id="{75118688-54AF-5947-BD1B-A97D6A005E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572"/>
          <a:stretch/>
        </p:blipFill>
        <p:spPr>
          <a:xfrm>
            <a:off x="5659535" y="1248850"/>
            <a:ext cx="5649853" cy="5408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9994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8C06232-3CEC-9946-A004-48832A35CFD9}"/>
              </a:ext>
            </a:extLst>
          </p:cNvPr>
          <p:cNvSpPr/>
          <p:nvPr/>
        </p:nvSpPr>
        <p:spPr>
          <a:xfrm>
            <a:off x="0" y="9755"/>
            <a:ext cx="2444172" cy="3817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A351682-BA5A-0449-B57F-A73485D553B8}"/>
              </a:ext>
            </a:extLst>
          </p:cNvPr>
          <p:cNvSpPr/>
          <p:nvPr/>
        </p:nvSpPr>
        <p:spPr>
          <a:xfrm>
            <a:off x="2444172" y="9754"/>
            <a:ext cx="2444172" cy="3817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BF1A31F-E2B4-F748-BE01-05B5FB739838}"/>
              </a:ext>
            </a:extLst>
          </p:cNvPr>
          <p:cNvSpPr/>
          <p:nvPr/>
        </p:nvSpPr>
        <p:spPr>
          <a:xfrm>
            <a:off x="4888344" y="12629"/>
            <a:ext cx="2444172" cy="3817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3106AE7-BF5A-E348-8545-6E67FEFED04C}"/>
              </a:ext>
            </a:extLst>
          </p:cNvPr>
          <p:cNvSpPr/>
          <p:nvPr/>
        </p:nvSpPr>
        <p:spPr>
          <a:xfrm>
            <a:off x="7332516" y="9754"/>
            <a:ext cx="2444172" cy="3817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3F5A65-245A-D84A-ACF2-7E722121C640}"/>
              </a:ext>
            </a:extLst>
          </p:cNvPr>
          <p:cNvSpPr/>
          <p:nvPr/>
        </p:nvSpPr>
        <p:spPr>
          <a:xfrm>
            <a:off x="9776688" y="14231"/>
            <a:ext cx="2415312" cy="38172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MLDSP-GUI Results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776EF47-7AAF-3A42-90BE-4D0CE0E8C3CA}"/>
              </a:ext>
            </a:extLst>
          </p:cNvPr>
          <p:cNvSpPr txBox="1"/>
          <p:nvPr/>
        </p:nvSpPr>
        <p:spPr>
          <a:xfrm>
            <a:off x="515704" y="1528998"/>
            <a:ext cx="4625008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Parameters:</a:t>
            </a:r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Input sequence: Chromosome 22</a:t>
            </a:r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Cancer type:  Thyroid-</a:t>
            </a:r>
            <a:r>
              <a:rPr lang="en-US" sz="2400" dirty="0" err="1"/>
              <a:t>AdenoCA</a:t>
            </a: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50 sequences per generation</a:t>
            </a:r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Num. Rep. : CGR</a:t>
            </a:r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Distance Measure: Pearson</a:t>
            </a:r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K value: 6</a:t>
            </a:r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AC6B7449-E5C1-E94F-9012-E45EFE884B29}"/>
              </a:ext>
            </a:extLst>
          </p:cNvPr>
          <p:cNvSpPr txBox="1">
            <a:spLocks/>
          </p:cNvSpPr>
          <p:nvPr/>
        </p:nvSpPr>
        <p:spPr>
          <a:xfrm>
            <a:off x="427400" y="594944"/>
            <a:ext cx="11679005" cy="638552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Classification of 10 iterative generations</a:t>
            </a:r>
          </a:p>
        </p:txBody>
      </p:sp>
      <p:pic>
        <p:nvPicPr>
          <p:cNvPr id="17" name="Picture 16" descr="A screenshot of a computer&#10;&#10;Description automatically generated">
            <a:extLst>
              <a:ext uri="{FF2B5EF4-FFF2-40B4-BE49-F238E27FC236}">
                <a16:creationId xmlns:a16="http://schemas.microsoft.com/office/drawing/2014/main" id="{1B6CD108-51A3-9741-AFDD-DB20D36579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399"/>
          <a:stretch/>
        </p:blipFill>
        <p:spPr>
          <a:xfrm>
            <a:off x="5819909" y="1233496"/>
            <a:ext cx="5766666" cy="5494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9307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735215-E8E4-4246-8722-601A8FC9FE7B}"/>
              </a:ext>
            </a:extLst>
          </p:cNvPr>
          <p:cNvSpPr/>
          <p:nvPr/>
        </p:nvSpPr>
        <p:spPr>
          <a:xfrm>
            <a:off x="0" y="9755"/>
            <a:ext cx="2444172" cy="381729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Introduction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417AFCD-9710-D343-8F66-3C17EC23634D}"/>
              </a:ext>
            </a:extLst>
          </p:cNvPr>
          <p:cNvSpPr/>
          <p:nvPr/>
        </p:nvSpPr>
        <p:spPr>
          <a:xfrm>
            <a:off x="2444172" y="9754"/>
            <a:ext cx="2444172" cy="3817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74E77F5-3327-2245-A07B-0B76FA3ECEE4}"/>
              </a:ext>
            </a:extLst>
          </p:cNvPr>
          <p:cNvSpPr/>
          <p:nvPr/>
        </p:nvSpPr>
        <p:spPr>
          <a:xfrm>
            <a:off x="4888344" y="12629"/>
            <a:ext cx="2444172" cy="3817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93EB574-4CBF-E142-BA2F-7FDDABC96D5F}"/>
              </a:ext>
            </a:extLst>
          </p:cNvPr>
          <p:cNvSpPr/>
          <p:nvPr/>
        </p:nvSpPr>
        <p:spPr>
          <a:xfrm>
            <a:off x="7332516" y="9754"/>
            <a:ext cx="2444172" cy="3817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7B721EB-E4BA-624E-9E77-32C9FE9F7D0D}"/>
              </a:ext>
            </a:extLst>
          </p:cNvPr>
          <p:cNvSpPr/>
          <p:nvPr/>
        </p:nvSpPr>
        <p:spPr>
          <a:xfrm>
            <a:off x="9776688" y="14231"/>
            <a:ext cx="2415312" cy="3817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200F90F-6DAB-7C4D-9306-14F9A0452205}"/>
              </a:ext>
            </a:extLst>
          </p:cNvPr>
          <p:cNvSpPr txBox="1">
            <a:spLocks/>
          </p:cNvSpPr>
          <p:nvPr/>
        </p:nvSpPr>
        <p:spPr>
          <a:xfrm>
            <a:off x="427400" y="594944"/>
            <a:ext cx="10993549" cy="638552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Mutation Signatures: overview</a:t>
            </a:r>
          </a:p>
        </p:txBody>
      </p:sp>
      <p:pic>
        <p:nvPicPr>
          <p:cNvPr id="9" name="Picture 8" descr="A screenshot of a video game&#10;&#10;Description automatically generated">
            <a:extLst>
              <a:ext uri="{FF2B5EF4-FFF2-40B4-BE49-F238E27FC236}">
                <a16:creationId xmlns:a16="http://schemas.microsoft.com/office/drawing/2014/main" id="{B864568F-1456-3D41-AAB7-2A6A8177BC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t="617" r="49830" b="-470"/>
          <a:stretch/>
        </p:blipFill>
        <p:spPr>
          <a:xfrm>
            <a:off x="5592401" y="1432480"/>
            <a:ext cx="6100400" cy="434065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179F8FD-AEBD-0841-91C0-7651C0A4DF6A}"/>
              </a:ext>
            </a:extLst>
          </p:cNvPr>
          <p:cNvSpPr txBox="1"/>
          <p:nvPr/>
        </p:nvSpPr>
        <p:spPr>
          <a:xfrm>
            <a:off x="6008361" y="6314997"/>
            <a:ext cx="39124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2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Source: https://software.broadinstitute.org/cancer/cga/msp</a:t>
            </a:r>
            <a:endParaRPr lang="en-US" sz="1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F192F4E-0332-BA42-8785-3114F9F76DDB}"/>
              </a:ext>
            </a:extLst>
          </p:cNvPr>
          <p:cNvSpPr txBox="1"/>
          <p:nvPr/>
        </p:nvSpPr>
        <p:spPr>
          <a:xfrm>
            <a:off x="6008361" y="5909629"/>
            <a:ext cx="5209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1. Catalogue of Mutations in Cancer Genomes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DED3F22-587D-2A49-8FC9-35C5A6189B0F}"/>
              </a:ext>
            </a:extLst>
          </p:cNvPr>
          <p:cNvSpPr txBox="1"/>
          <p:nvPr/>
        </p:nvSpPr>
        <p:spPr>
          <a:xfrm>
            <a:off x="427400" y="1765501"/>
            <a:ext cx="4762501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Somatic mutations in cancer genomes can have an exogenous and endogenous origin</a:t>
            </a:r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Characteristic mutations lead to a signature</a:t>
            </a:r>
          </a:p>
          <a:p>
            <a:r>
              <a:rPr lang="en-US" sz="24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Signatures have unique identifying features that differ relative to other signatures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564610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391838B-E81B-4F46-947C-30163FA7BF4C}"/>
              </a:ext>
            </a:extLst>
          </p:cNvPr>
          <p:cNvSpPr/>
          <p:nvPr/>
        </p:nvSpPr>
        <p:spPr>
          <a:xfrm>
            <a:off x="0" y="9755"/>
            <a:ext cx="2444172" cy="381729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Introduction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F42E9F0-CB8F-624C-872F-2E5231FAC07D}"/>
              </a:ext>
            </a:extLst>
          </p:cNvPr>
          <p:cNvSpPr/>
          <p:nvPr/>
        </p:nvSpPr>
        <p:spPr>
          <a:xfrm>
            <a:off x="2444172" y="9754"/>
            <a:ext cx="2444172" cy="3817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B766DA0-E5E3-364A-911D-EC1B144A8599}"/>
              </a:ext>
            </a:extLst>
          </p:cNvPr>
          <p:cNvSpPr/>
          <p:nvPr/>
        </p:nvSpPr>
        <p:spPr>
          <a:xfrm>
            <a:off x="4888344" y="12629"/>
            <a:ext cx="2444172" cy="3817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245D3B5-9606-2141-82B8-B4207DE6A7CD}"/>
              </a:ext>
            </a:extLst>
          </p:cNvPr>
          <p:cNvSpPr/>
          <p:nvPr/>
        </p:nvSpPr>
        <p:spPr>
          <a:xfrm>
            <a:off x="7332516" y="9754"/>
            <a:ext cx="2444172" cy="3817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58D113C-1C77-8947-B65B-BFFFFABEFC39}"/>
              </a:ext>
            </a:extLst>
          </p:cNvPr>
          <p:cNvSpPr/>
          <p:nvPr/>
        </p:nvSpPr>
        <p:spPr>
          <a:xfrm>
            <a:off x="9776688" y="14231"/>
            <a:ext cx="2415312" cy="3817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14465E8-3CDB-3B4E-BA4B-62A090BC7992}"/>
              </a:ext>
            </a:extLst>
          </p:cNvPr>
          <p:cNvSpPr txBox="1">
            <a:spLocks/>
          </p:cNvSpPr>
          <p:nvPr/>
        </p:nvSpPr>
        <p:spPr>
          <a:xfrm>
            <a:off x="427400" y="594944"/>
            <a:ext cx="10993549" cy="638552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Features of mutation signatures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26DF7B-B9A2-EE44-8638-E4B9E6864E82}"/>
              </a:ext>
            </a:extLst>
          </p:cNvPr>
          <p:cNvSpPr txBox="1"/>
          <p:nvPr/>
        </p:nvSpPr>
        <p:spPr>
          <a:xfrm>
            <a:off x="289861" y="1994090"/>
            <a:ext cx="476250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Multiple mutational processes lead to superimposed signatures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Mathematical models estimate which mutations are attributed to which signature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Potential for classification</a:t>
            </a:r>
          </a:p>
        </p:txBody>
      </p:sp>
      <p:pic>
        <p:nvPicPr>
          <p:cNvPr id="10" name="Picture 9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9ADAB1D7-4A89-C94E-B091-51EEDDBA34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4364" y="2495580"/>
            <a:ext cx="6347425" cy="309149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40B9E96-23FC-9847-A8D3-BE5A2DCDAC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4364" y="1653567"/>
            <a:ext cx="6507775" cy="68104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1FAE8BF-A018-894B-B308-0DDEDACC27D7}"/>
              </a:ext>
            </a:extLst>
          </p:cNvPr>
          <p:cNvSpPr txBox="1"/>
          <p:nvPr/>
        </p:nvSpPr>
        <p:spPr>
          <a:xfrm>
            <a:off x="5394364" y="5748039"/>
            <a:ext cx="67976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2: Set of single base substitution signatures and their relative proportion that contribute to Skin-Melanoma whole genome sequences in the PCAWG dataset</a:t>
            </a:r>
          </a:p>
        </p:txBody>
      </p:sp>
    </p:spTree>
    <p:extLst>
      <p:ext uri="{BB962C8B-B14F-4D97-AF65-F5344CB8AC3E}">
        <p14:creationId xmlns:p14="http://schemas.microsoft.com/office/powerpoint/2010/main" val="26499428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729F979A-5B16-034E-9D64-236ABB879BD4}"/>
              </a:ext>
            </a:extLst>
          </p:cNvPr>
          <p:cNvSpPr txBox="1">
            <a:spLocks/>
          </p:cNvSpPr>
          <p:nvPr/>
        </p:nvSpPr>
        <p:spPr>
          <a:xfrm>
            <a:off x="427399" y="594944"/>
            <a:ext cx="11526707" cy="638552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Cosine Similarity of SBS Mutation PROFILE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AB52D75-AD85-DC47-9AF4-520C1A5E6A9C}"/>
              </a:ext>
            </a:extLst>
          </p:cNvPr>
          <p:cNvSpPr txBox="1"/>
          <p:nvPr/>
        </p:nvSpPr>
        <p:spPr>
          <a:xfrm>
            <a:off x="1318224" y="1482832"/>
            <a:ext cx="9211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53BAB71-AD6F-F749-AC7E-7E670EF7082E}"/>
              </a:ext>
            </a:extLst>
          </p:cNvPr>
          <p:cNvSpPr txBox="1"/>
          <p:nvPr/>
        </p:nvSpPr>
        <p:spPr>
          <a:xfrm>
            <a:off x="515704" y="1528998"/>
            <a:ext cx="462500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Cosine similarity is metric used to compare the similarity of a multidimensional metric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Higher score indicates higher similarity between cancer types and more similar evolutionary trajectories</a:t>
            </a:r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D900CF9B-801F-954D-825E-2F6D5F4230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3745" y="1314870"/>
            <a:ext cx="6048899" cy="530884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B7006E2-5500-CE43-ACF5-ADFEE6EC0A9A}"/>
              </a:ext>
            </a:extLst>
          </p:cNvPr>
          <p:cNvSpPr/>
          <p:nvPr/>
        </p:nvSpPr>
        <p:spPr>
          <a:xfrm>
            <a:off x="0" y="9755"/>
            <a:ext cx="2444172" cy="3817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DA99EF9-CEAE-3043-B42D-EF56DDC71D4B}"/>
              </a:ext>
            </a:extLst>
          </p:cNvPr>
          <p:cNvSpPr/>
          <p:nvPr/>
        </p:nvSpPr>
        <p:spPr>
          <a:xfrm>
            <a:off x="2444172" y="9754"/>
            <a:ext cx="2444172" cy="38172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Visualization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D219BB0-2E61-E24B-90CD-D2945022C1E0}"/>
              </a:ext>
            </a:extLst>
          </p:cNvPr>
          <p:cNvSpPr/>
          <p:nvPr/>
        </p:nvSpPr>
        <p:spPr>
          <a:xfrm>
            <a:off x="4888344" y="12629"/>
            <a:ext cx="2444172" cy="3817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9E5875E-E7D5-F041-B1A7-FC6167465F20}"/>
              </a:ext>
            </a:extLst>
          </p:cNvPr>
          <p:cNvSpPr/>
          <p:nvPr/>
        </p:nvSpPr>
        <p:spPr>
          <a:xfrm>
            <a:off x="7332516" y="9754"/>
            <a:ext cx="2444172" cy="3817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658E179-0A47-8E48-8646-DA5474C1FDEA}"/>
              </a:ext>
            </a:extLst>
          </p:cNvPr>
          <p:cNvSpPr/>
          <p:nvPr/>
        </p:nvSpPr>
        <p:spPr>
          <a:xfrm>
            <a:off x="9776688" y="14231"/>
            <a:ext cx="2415312" cy="3817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13219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729F979A-5B16-034E-9D64-236ABB879BD4}"/>
              </a:ext>
            </a:extLst>
          </p:cNvPr>
          <p:cNvSpPr txBox="1">
            <a:spLocks/>
          </p:cNvSpPr>
          <p:nvPr/>
        </p:nvSpPr>
        <p:spPr>
          <a:xfrm>
            <a:off x="427399" y="594944"/>
            <a:ext cx="11526707" cy="638552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SBS Mutation Burden in whole genome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AB52D75-AD85-DC47-9AF4-520C1A5E6A9C}"/>
              </a:ext>
            </a:extLst>
          </p:cNvPr>
          <p:cNvSpPr txBox="1"/>
          <p:nvPr/>
        </p:nvSpPr>
        <p:spPr>
          <a:xfrm>
            <a:off x="1318224" y="1482832"/>
            <a:ext cx="9211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329B4B8A-0A05-8C44-BED6-41EE878A4433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1876" y="1365315"/>
            <a:ext cx="8240305" cy="5011644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A404770-C78A-6A42-A32C-1AF4829CFF79}"/>
              </a:ext>
            </a:extLst>
          </p:cNvPr>
          <p:cNvSpPr/>
          <p:nvPr/>
        </p:nvSpPr>
        <p:spPr>
          <a:xfrm>
            <a:off x="0" y="9755"/>
            <a:ext cx="2444172" cy="3817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0D4D62A-C322-514F-A039-30C712C7C8C7}"/>
              </a:ext>
            </a:extLst>
          </p:cNvPr>
          <p:cNvSpPr/>
          <p:nvPr/>
        </p:nvSpPr>
        <p:spPr>
          <a:xfrm>
            <a:off x="2444172" y="9754"/>
            <a:ext cx="2444172" cy="38172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Visualization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AD5979F-2A77-E448-876B-59425FE5967D}"/>
              </a:ext>
            </a:extLst>
          </p:cNvPr>
          <p:cNvSpPr/>
          <p:nvPr/>
        </p:nvSpPr>
        <p:spPr>
          <a:xfrm>
            <a:off x="4888344" y="12629"/>
            <a:ext cx="2444172" cy="3817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8BBEE81-FFDB-C645-B9B1-51D2A3057023}"/>
              </a:ext>
            </a:extLst>
          </p:cNvPr>
          <p:cNvSpPr/>
          <p:nvPr/>
        </p:nvSpPr>
        <p:spPr>
          <a:xfrm>
            <a:off x="7332516" y="9754"/>
            <a:ext cx="2444172" cy="3817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E061307-6D19-9942-A5E0-0F10ED54672A}"/>
              </a:ext>
            </a:extLst>
          </p:cNvPr>
          <p:cNvSpPr/>
          <p:nvPr/>
        </p:nvSpPr>
        <p:spPr>
          <a:xfrm>
            <a:off x="9776688" y="14231"/>
            <a:ext cx="2415312" cy="3817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57879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729F979A-5B16-034E-9D64-236ABB879BD4}"/>
              </a:ext>
            </a:extLst>
          </p:cNvPr>
          <p:cNvSpPr txBox="1">
            <a:spLocks/>
          </p:cNvSpPr>
          <p:nvPr/>
        </p:nvSpPr>
        <p:spPr>
          <a:xfrm>
            <a:off x="347076" y="1041562"/>
            <a:ext cx="11526707" cy="638552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DBS  and Indel Mutation Burden in whole genome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AB52D75-AD85-DC47-9AF4-520C1A5E6A9C}"/>
              </a:ext>
            </a:extLst>
          </p:cNvPr>
          <p:cNvSpPr txBox="1"/>
          <p:nvPr/>
        </p:nvSpPr>
        <p:spPr>
          <a:xfrm>
            <a:off x="1318224" y="1482832"/>
            <a:ext cx="9211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7BDEB5D8-6318-5142-94F4-8E63738447B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032632"/>
            <a:ext cx="5609422" cy="3652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DD74E3A2-90D2-974D-BB79-A49F460918DA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3118" y="2032632"/>
            <a:ext cx="5609422" cy="3652072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8B92097D-2406-5B43-A209-06F79F6A0693}"/>
              </a:ext>
            </a:extLst>
          </p:cNvPr>
          <p:cNvSpPr/>
          <p:nvPr/>
        </p:nvSpPr>
        <p:spPr>
          <a:xfrm>
            <a:off x="0" y="9755"/>
            <a:ext cx="2444172" cy="3817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58B91C9-8045-DC49-BBD8-A0AE5B8F64AA}"/>
              </a:ext>
            </a:extLst>
          </p:cNvPr>
          <p:cNvSpPr/>
          <p:nvPr/>
        </p:nvSpPr>
        <p:spPr>
          <a:xfrm>
            <a:off x="2444172" y="9754"/>
            <a:ext cx="2444172" cy="38172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Visualization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BB5503D-F24B-8E4D-B7A7-764FECE08AC2}"/>
              </a:ext>
            </a:extLst>
          </p:cNvPr>
          <p:cNvSpPr/>
          <p:nvPr/>
        </p:nvSpPr>
        <p:spPr>
          <a:xfrm>
            <a:off x="4888344" y="12629"/>
            <a:ext cx="2444172" cy="3817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C656547-E65A-9546-8B6A-1F656E7A8059}"/>
              </a:ext>
            </a:extLst>
          </p:cNvPr>
          <p:cNvSpPr/>
          <p:nvPr/>
        </p:nvSpPr>
        <p:spPr>
          <a:xfrm>
            <a:off x="7332516" y="9754"/>
            <a:ext cx="2444172" cy="3817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91FF253-73F9-F345-858B-396CCB29F786}"/>
              </a:ext>
            </a:extLst>
          </p:cNvPr>
          <p:cNvSpPr/>
          <p:nvPr/>
        </p:nvSpPr>
        <p:spPr>
          <a:xfrm>
            <a:off x="9776688" y="14231"/>
            <a:ext cx="2415312" cy="3817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80304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7CA839DF-6D79-8A47-85EA-40E4A79E0509}"/>
              </a:ext>
            </a:extLst>
          </p:cNvPr>
          <p:cNvSpPr/>
          <p:nvPr/>
        </p:nvSpPr>
        <p:spPr>
          <a:xfrm>
            <a:off x="7226300" y="1546038"/>
            <a:ext cx="3421856" cy="1852690"/>
          </a:xfrm>
          <a:prstGeom prst="round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BA7365F-0568-F742-94F5-BDF9908C79A6}"/>
              </a:ext>
            </a:extLst>
          </p:cNvPr>
          <p:cNvSpPr/>
          <p:nvPr/>
        </p:nvSpPr>
        <p:spPr>
          <a:xfrm>
            <a:off x="1435233" y="1553366"/>
            <a:ext cx="3421856" cy="1852690"/>
          </a:xfrm>
          <a:prstGeom prst="round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29F979A-5B16-034E-9D64-236ABB879BD4}"/>
              </a:ext>
            </a:extLst>
          </p:cNvPr>
          <p:cNvSpPr txBox="1">
            <a:spLocks/>
          </p:cNvSpPr>
          <p:nvPr/>
        </p:nvSpPr>
        <p:spPr>
          <a:xfrm>
            <a:off x="427400" y="594944"/>
            <a:ext cx="11218500" cy="638552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Research proposal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FFAE60E-04C0-BF4B-AE1C-609CB2B988BA}"/>
              </a:ext>
            </a:extLst>
          </p:cNvPr>
          <p:cNvSpPr/>
          <p:nvPr/>
        </p:nvSpPr>
        <p:spPr>
          <a:xfrm>
            <a:off x="0" y="9755"/>
            <a:ext cx="2444172" cy="3817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E517D28-388C-6641-80A4-83B805440367}"/>
              </a:ext>
            </a:extLst>
          </p:cNvPr>
          <p:cNvSpPr/>
          <p:nvPr/>
        </p:nvSpPr>
        <p:spPr>
          <a:xfrm>
            <a:off x="2444172" y="9754"/>
            <a:ext cx="2444172" cy="3817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589435F-B7FA-4848-B9D8-185F9263CECC}"/>
              </a:ext>
            </a:extLst>
          </p:cNvPr>
          <p:cNvSpPr/>
          <p:nvPr/>
        </p:nvSpPr>
        <p:spPr>
          <a:xfrm>
            <a:off x="4888344" y="12629"/>
            <a:ext cx="2444172" cy="38172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Research Proposal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9B648C4-09DC-3A4C-8F3E-0FA996737D90}"/>
              </a:ext>
            </a:extLst>
          </p:cNvPr>
          <p:cNvSpPr/>
          <p:nvPr/>
        </p:nvSpPr>
        <p:spPr>
          <a:xfrm>
            <a:off x="7332516" y="9754"/>
            <a:ext cx="2444172" cy="3817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1946AA9-3613-9143-9797-5DEFFA076D20}"/>
              </a:ext>
            </a:extLst>
          </p:cNvPr>
          <p:cNvSpPr/>
          <p:nvPr/>
        </p:nvSpPr>
        <p:spPr>
          <a:xfrm>
            <a:off x="9776688" y="14231"/>
            <a:ext cx="2415312" cy="3817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AB52D75-AD85-DC47-9AF4-520C1A5E6A9C}"/>
              </a:ext>
            </a:extLst>
          </p:cNvPr>
          <p:cNvSpPr txBox="1"/>
          <p:nvPr/>
        </p:nvSpPr>
        <p:spPr>
          <a:xfrm>
            <a:off x="1435233" y="1553366"/>
            <a:ext cx="3536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6061C3-EF2E-1A43-85BC-75D25CC309AF}"/>
              </a:ext>
            </a:extLst>
          </p:cNvPr>
          <p:cNvSpPr txBox="1"/>
          <p:nvPr/>
        </p:nvSpPr>
        <p:spPr>
          <a:xfrm>
            <a:off x="1522856" y="1672643"/>
            <a:ext cx="369827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Genomic signatures have proven to be useful as methods for taxonomic classification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4D6B4B-4C79-FF4D-8CBC-BCB9CEEA4B4A}"/>
              </a:ext>
            </a:extLst>
          </p:cNvPr>
          <p:cNvSpPr txBox="1"/>
          <p:nvPr/>
        </p:nvSpPr>
        <p:spPr>
          <a:xfrm>
            <a:off x="1490254" y="3511644"/>
            <a:ext cx="33118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Source: https://www.nature.com/articles/s41598-018-38157-3</a:t>
            </a:r>
            <a:endParaRPr lang="en-US" sz="1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037A772-4CBB-EC4C-985D-64781D49A31C}"/>
              </a:ext>
            </a:extLst>
          </p:cNvPr>
          <p:cNvSpPr txBox="1"/>
          <p:nvPr/>
        </p:nvSpPr>
        <p:spPr>
          <a:xfrm>
            <a:off x="7408935" y="1687553"/>
            <a:ext cx="305658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Alignment-free machine learning approaches can classify at the species level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65ED31A-6474-524F-BFF1-C5AF390C6902}"/>
              </a:ext>
            </a:extLst>
          </p:cNvPr>
          <p:cNvSpPr txBox="1"/>
          <p:nvPr/>
        </p:nvSpPr>
        <p:spPr>
          <a:xfrm>
            <a:off x="7408935" y="3485186"/>
            <a:ext cx="33118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Source: </a:t>
            </a:r>
            <a:r>
              <a:rPr lang="en-CA" sz="12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https://bmcgenomics.biomedcentral.com/articles/10.1186/s12864-019-5571-y</a:t>
            </a:r>
            <a:endParaRPr lang="en-US" sz="1200" dirty="0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8E005C4E-DBF3-0748-8275-810D66A1A753}"/>
              </a:ext>
            </a:extLst>
          </p:cNvPr>
          <p:cNvSpPr/>
          <p:nvPr/>
        </p:nvSpPr>
        <p:spPr>
          <a:xfrm>
            <a:off x="3144999" y="4802556"/>
            <a:ext cx="6126935" cy="146050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7799870-F5AC-C94D-ACF7-C5FB44A5D3BC}"/>
              </a:ext>
            </a:extLst>
          </p:cNvPr>
          <p:cNvSpPr txBox="1"/>
          <p:nvPr/>
        </p:nvSpPr>
        <p:spPr>
          <a:xfrm>
            <a:off x="3277976" y="4885965"/>
            <a:ext cx="62964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To what degree of accuracy and sensitivity can alignment-free machine learning approaches classify cancer whole genomic signatures?</a:t>
            </a:r>
          </a:p>
        </p:txBody>
      </p:sp>
      <p:sp>
        <p:nvSpPr>
          <p:cNvPr id="6" name="Bent Arrow 5">
            <a:extLst>
              <a:ext uri="{FF2B5EF4-FFF2-40B4-BE49-F238E27FC236}">
                <a16:creationId xmlns:a16="http://schemas.microsoft.com/office/drawing/2014/main" id="{3FAC1779-3738-454B-8072-87126CD9B532}"/>
              </a:ext>
            </a:extLst>
          </p:cNvPr>
          <p:cNvSpPr/>
          <p:nvPr/>
        </p:nvSpPr>
        <p:spPr>
          <a:xfrm rot="5400000">
            <a:off x="4431673" y="2682933"/>
            <a:ext cx="2419941" cy="1569111"/>
          </a:xfrm>
          <a:prstGeom prst="bentArrow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Bent Arrow 24">
            <a:extLst>
              <a:ext uri="{FF2B5EF4-FFF2-40B4-BE49-F238E27FC236}">
                <a16:creationId xmlns:a16="http://schemas.microsoft.com/office/drawing/2014/main" id="{0572BB10-76B2-BA43-BD96-248A407C0CD1}"/>
              </a:ext>
            </a:extLst>
          </p:cNvPr>
          <p:cNvSpPr/>
          <p:nvPr/>
        </p:nvSpPr>
        <p:spPr>
          <a:xfrm rot="16200000" flipH="1">
            <a:off x="5216230" y="2682689"/>
            <a:ext cx="2419941" cy="1569600"/>
          </a:xfrm>
          <a:prstGeom prst="bentArrow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33584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729F979A-5B16-034E-9D64-236ABB879BD4}"/>
              </a:ext>
            </a:extLst>
          </p:cNvPr>
          <p:cNvSpPr txBox="1">
            <a:spLocks/>
          </p:cNvSpPr>
          <p:nvPr/>
        </p:nvSpPr>
        <p:spPr>
          <a:xfrm>
            <a:off x="427400" y="594944"/>
            <a:ext cx="11218500" cy="638552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Use Case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FFAE60E-04C0-BF4B-AE1C-609CB2B988BA}"/>
              </a:ext>
            </a:extLst>
          </p:cNvPr>
          <p:cNvSpPr/>
          <p:nvPr/>
        </p:nvSpPr>
        <p:spPr>
          <a:xfrm>
            <a:off x="0" y="9755"/>
            <a:ext cx="2444172" cy="3817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E517D28-388C-6641-80A4-83B805440367}"/>
              </a:ext>
            </a:extLst>
          </p:cNvPr>
          <p:cNvSpPr/>
          <p:nvPr/>
        </p:nvSpPr>
        <p:spPr>
          <a:xfrm>
            <a:off x="2444172" y="9754"/>
            <a:ext cx="2444172" cy="3817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589435F-B7FA-4848-B9D8-185F9263CECC}"/>
              </a:ext>
            </a:extLst>
          </p:cNvPr>
          <p:cNvSpPr/>
          <p:nvPr/>
        </p:nvSpPr>
        <p:spPr>
          <a:xfrm>
            <a:off x="4888344" y="12629"/>
            <a:ext cx="2444172" cy="38172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Research Proposal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9B648C4-09DC-3A4C-8F3E-0FA996737D90}"/>
              </a:ext>
            </a:extLst>
          </p:cNvPr>
          <p:cNvSpPr/>
          <p:nvPr/>
        </p:nvSpPr>
        <p:spPr>
          <a:xfrm>
            <a:off x="7332516" y="9754"/>
            <a:ext cx="2444172" cy="3817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1946AA9-3613-9143-9797-5DEFFA076D20}"/>
              </a:ext>
            </a:extLst>
          </p:cNvPr>
          <p:cNvSpPr/>
          <p:nvPr/>
        </p:nvSpPr>
        <p:spPr>
          <a:xfrm>
            <a:off x="9776688" y="14231"/>
            <a:ext cx="2415312" cy="3817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AB52D75-AD85-DC47-9AF4-520C1A5E6A9C}"/>
              </a:ext>
            </a:extLst>
          </p:cNvPr>
          <p:cNvSpPr txBox="1"/>
          <p:nvPr/>
        </p:nvSpPr>
        <p:spPr>
          <a:xfrm>
            <a:off x="1318224" y="1482832"/>
            <a:ext cx="9211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3AF268-2690-B04A-AD1C-16E4B5CB8F4E}"/>
              </a:ext>
            </a:extLst>
          </p:cNvPr>
          <p:cNvSpPr txBox="1"/>
          <p:nvPr/>
        </p:nvSpPr>
        <p:spPr>
          <a:xfrm>
            <a:off x="1490050" y="1713664"/>
            <a:ext cx="92119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/>
              <a:t>Generated simulated </a:t>
            </a:r>
            <a:r>
              <a:rPr lang="en-US" sz="2400" b="1" dirty="0"/>
              <a:t>cancer sequences as </a:t>
            </a:r>
            <a:r>
              <a:rPr lang="en-US" sz="2400" b="1" dirty="0" err="1"/>
              <a:t>fasta</a:t>
            </a:r>
            <a:r>
              <a:rPr lang="en-US" sz="2400" b="1" dirty="0"/>
              <a:t> files </a:t>
            </a:r>
            <a:r>
              <a:rPr lang="en-US" sz="2400" dirty="0"/>
              <a:t>based on biologically representative frequencies of </a:t>
            </a:r>
            <a:r>
              <a:rPr lang="en-US" sz="2400" b="1" dirty="0"/>
              <a:t>SBS, DBS and single- base indels 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Benchmark the alignment-free machine learning approach for sensitivity between different cancer types 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Benchmark alignment-free machine learning approaches for accuracy across successive iterations of mutation signature simulation on the same sequence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5217717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A6B7329-458D-AC47-B625-332E4F984EDD}"/>
              </a:ext>
            </a:extLst>
          </p:cNvPr>
          <p:cNvSpPr/>
          <p:nvPr/>
        </p:nvSpPr>
        <p:spPr>
          <a:xfrm>
            <a:off x="0" y="9755"/>
            <a:ext cx="2444172" cy="3817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1B4B51C-A3A0-D94B-8498-448D5408EE9C}"/>
              </a:ext>
            </a:extLst>
          </p:cNvPr>
          <p:cNvSpPr/>
          <p:nvPr/>
        </p:nvSpPr>
        <p:spPr>
          <a:xfrm>
            <a:off x="2444172" y="9754"/>
            <a:ext cx="2444172" cy="3817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DE98210-4D61-C046-9B15-213572F9A8DA}"/>
              </a:ext>
            </a:extLst>
          </p:cNvPr>
          <p:cNvSpPr/>
          <p:nvPr/>
        </p:nvSpPr>
        <p:spPr>
          <a:xfrm>
            <a:off x="4888344" y="12629"/>
            <a:ext cx="2444172" cy="3817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B693825-72EA-F44B-843F-A47F79F1991E}"/>
              </a:ext>
            </a:extLst>
          </p:cNvPr>
          <p:cNvSpPr/>
          <p:nvPr/>
        </p:nvSpPr>
        <p:spPr>
          <a:xfrm>
            <a:off x="7332516" y="9754"/>
            <a:ext cx="2444172" cy="38172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Somatic </a:t>
            </a:r>
            <a:r>
              <a:rPr lang="en-US" dirty="0" err="1">
                <a:solidFill>
                  <a:schemeClr val="bg1"/>
                </a:solidFill>
              </a:rPr>
              <a:t>SiMu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8BCBEAB-085E-D944-87EA-ED58839A6DBC}"/>
              </a:ext>
            </a:extLst>
          </p:cNvPr>
          <p:cNvSpPr/>
          <p:nvPr/>
        </p:nvSpPr>
        <p:spPr>
          <a:xfrm>
            <a:off x="9776688" y="14231"/>
            <a:ext cx="2415312" cy="3817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500F5A68-77AF-2F40-8549-FEEE4BBB4BEA}"/>
              </a:ext>
            </a:extLst>
          </p:cNvPr>
          <p:cNvSpPr txBox="1">
            <a:spLocks/>
          </p:cNvSpPr>
          <p:nvPr/>
        </p:nvSpPr>
        <p:spPr>
          <a:xfrm>
            <a:off x="427400" y="594944"/>
            <a:ext cx="11218500" cy="638552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Parallel Directed evolution simulation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7F35E5A-D6D4-6947-AA3F-4AB3E13D6BBB}"/>
              </a:ext>
            </a:extLst>
          </p:cNvPr>
          <p:cNvSpPr txBox="1"/>
          <p:nvPr/>
        </p:nvSpPr>
        <p:spPr>
          <a:xfrm>
            <a:off x="2132421" y="1633315"/>
            <a:ext cx="9211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FE405C6-4813-7C46-B16E-4150D7DC4225}"/>
              </a:ext>
            </a:extLst>
          </p:cNvPr>
          <p:cNvSpPr txBox="1"/>
          <p:nvPr/>
        </p:nvSpPr>
        <p:spPr>
          <a:xfrm>
            <a:off x="2304247" y="1864147"/>
            <a:ext cx="9211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/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7A509945-904C-0E4B-9709-F5B9D1168EAF}"/>
              </a:ext>
            </a:extLst>
          </p:cNvPr>
          <p:cNvSpPr/>
          <p:nvPr/>
        </p:nvSpPr>
        <p:spPr>
          <a:xfrm>
            <a:off x="546100" y="2930922"/>
            <a:ext cx="2240694" cy="17185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Cancer </a:t>
            </a:r>
          </a:p>
          <a:p>
            <a:pPr algn="ctr"/>
            <a:r>
              <a:rPr lang="en-US" sz="3200" dirty="0"/>
              <a:t>Type Signatures 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0846EF5-1EB0-8E45-B4D9-82DA682CE40C}"/>
              </a:ext>
            </a:extLst>
          </p:cNvPr>
          <p:cNvSpPr/>
          <p:nvPr/>
        </p:nvSpPr>
        <p:spPr>
          <a:xfrm>
            <a:off x="4788141" y="1739180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1A92A6ED-FF74-FC4B-B872-F98BDF774C22}"/>
              </a:ext>
            </a:extLst>
          </p:cNvPr>
          <p:cNvSpPr/>
          <p:nvPr/>
        </p:nvSpPr>
        <p:spPr>
          <a:xfrm>
            <a:off x="4788141" y="3287383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23B25507-01DA-9349-999C-1685747A266A}"/>
              </a:ext>
            </a:extLst>
          </p:cNvPr>
          <p:cNvSpPr/>
          <p:nvPr/>
        </p:nvSpPr>
        <p:spPr>
          <a:xfrm>
            <a:off x="4788141" y="5211012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FD70C38-FAF0-7A46-B835-CD66A0F0357D}"/>
              </a:ext>
            </a:extLst>
          </p:cNvPr>
          <p:cNvSpPr/>
          <p:nvPr/>
        </p:nvSpPr>
        <p:spPr>
          <a:xfrm>
            <a:off x="7029751" y="1746147"/>
            <a:ext cx="1261808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68F3A7E1-0826-A543-92B4-3A85B9CD63CC}"/>
              </a:ext>
            </a:extLst>
          </p:cNvPr>
          <p:cNvSpPr/>
          <p:nvPr/>
        </p:nvSpPr>
        <p:spPr>
          <a:xfrm>
            <a:off x="9586842" y="1732430"/>
            <a:ext cx="1614056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97ED4F87-2F2C-D64F-B486-9D4DAB9A7B01}"/>
              </a:ext>
            </a:extLst>
          </p:cNvPr>
          <p:cNvSpPr/>
          <p:nvPr/>
        </p:nvSpPr>
        <p:spPr>
          <a:xfrm>
            <a:off x="7203455" y="3197749"/>
            <a:ext cx="914400" cy="10936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62BB4900-E88B-7D4A-9EC1-5857079895F7}"/>
              </a:ext>
            </a:extLst>
          </p:cNvPr>
          <p:cNvSpPr/>
          <p:nvPr/>
        </p:nvSpPr>
        <p:spPr>
          <a:xfrm>
            <a:off x="9907397" y="3049049"/>
            <a:ext cx="914400" cy="13910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225AE92C-FFD5-2549-B559-D74B03BC6184}"/>
              </a:ext>
            </a:extLst>
          </p:cNvPr>
          <p:cNvSpPr/>
          <p:nvPr/>
        </p:nvSpPr>
        <p:spPr>
          <a:xfrm>
            <a:off x="6999151" y="5008532"/>
            <a:ext cx="1261808" cy="13176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B756A82C-C847-3849-A1BD-F1535BD9102D}"/>
              </a:ext>
            </a:extLst>
          </p:cNvPr>
          <p:cNvSpPr/>
          <p:nvPr/>
        </p:nvSpPr>
        <p:spPr>
          <a:xfrm>
            <a:off x="9557569" y="4828619"/>
            <a:ext cx="1614056" cy="1677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ight Arrow 34">
            <a:extLst>
              <a:ext uri="{FF2B5EF4-FFF2-40B4-BE49-F238E27FC236}">
                <a16:creationId xmlns:a16="http://schemas.microsoft.com/office/drawing/2014/main" id="{8333C2ED-9B9B-9E4E-AF18-05F276C1DB5E}"/>
              </a:ext>
            </a:extLst>
          </p:cNvPr>
          <p:cNvSpPr/>
          <p:nvPr/>
        </p:nvSpPr>
        <p:spPr>
          <a:xfrm>
            <a:off x="6003244" y="2016145"/>
            <a:ext cx="787400" cy="388502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ight Arrow 35">
            <a:extLst>
              <a:ext uri="{FF2B5EF4-FFF2-40B4-BE49-F238E27FC236}">
                <a16:creationId xmlns:a16="http://schemas.microsoft.com/office/drawing/2014/main" id="{DE7C6336-554F-6448-8A75-B155699496E7}"/>
              </a:ext>
            </a:extLst>
          </p:cNvPr>
          <p:cNvSpPr/>
          <p:nvPr/>
        </p:nvSpPr>
        <p:spPr>
          <a:xfrm>
            <a:off x="6003244" y="3550331"/>
            <a:ext cx="787400" cy="388502"/>
          </a:xfrm>
          <a:prstGeom prst="rightArrow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ight Arrow 36">
            <a:extLst>
              <a:ext uri="{FF2B5EF4-FFF2-40B4-BE49-F238E27FC236}">
                <a16:creationId xmlns:a16="http://schemas.microsoft.com/office/drawing/2014/main" id="{5DE26962-37E8-294D-B0C4-BDCAC1337076}"/>
              </a:ext>
            </a:extLst>
          </p:cNvPr>
          <p:cNvSpPr/>
          <p:nvPr/>
        </p:nvSpPr>
        <p:spPr>
          <a:xfrm>
            <a:off x="5997652" y="5525651"/>
            <a:ext cx="787400" cy="38850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ight Arrow 37">
            <a:extLst>
              <a:ext uri="{FF2B5EF4-FFF2-40B4-BE49-F238E27FC236}">
                <a16:creationId xmlns:a16="http://schemas.microsoft.com/office/drawing/2014/main" id="{1BBC9C2D-3EA8-294F-90F2-554523EF5E3E}"/>
              </a:ext>
            </a:extLst>
          </p:cNvPr>
          <p:cNvSpPr/>
          <p:nvPr/>
        </p:nvSpPr>
        <p:spPr>
          <a:xfrm>
            <a:off x="8530666" y="1995525"/>
            <a:ext cx="787400" cy="388502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ight Arrow 38">
            <a:extLst>
              <a:ext uri="{FF2B5EF4-FFF2-40B4-BE49-F238E27FC236}">
                <a16:creationId xmlns:a16="http://schemas.microsoft.com/office/drawing/2014/main" id="{88DED269-662F-C34E-A873-AC080E35348D}"/>
              </a:ext>
            </a:extLst>
          </p:cNvPr>
          <p:cNvSpPr/>
          <p:nvPr/>
        </p:nvSpPr>
        <p:spPr>
          <a:xfrm>
            <a:off x="8510440" y="3537229"/>
            <a:ext cx="787400" cy="388502"/>
          </a:xfrm>
          <a:prstGeom prst="rightArrow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ight Arrow 39">
            <a:extLst>
              <a:ext uri="{FF2B5EF4-FFF2-40B4-BE49-F238E27FC236}">
                <a16:creationId xmlns:a16="http://schemas.microsoft.com/office/drawing/2014/main" id="{169A4CDC-58A5-2E43-B189-55D15179D0B2}"/>
              </a:ext>
            </a:extLst>
          </p:cNvPr>
          <p:cNvSpPr/>
          <p:nvPr/>
        </p:nvSpPr>
        <p:spPr>
          <a:xfrm>
            <a:off x="8515564" y="5525651"/>
            <a:ext cx="787400" cy="38850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ight Arrow 40">
            <a:extLst>
              <a:ext uri="{FF2B5EF4-FFF2-40B4-BE49-F238E27FC236}">
                <a16:creationId xmlns:a16="http://schemas.microsoft.com/office/drawing/2014/main" id="{61BBF92D-0B70-4F4A-975A-6E3027F33124}"/>
              </a:ext>
            </a:extLst>
          </p:cNvPr>
          <p:cNvSpPr/>
          <p:nvPr/>
        </p:nvSpPr>
        <p:spPr>
          <a:xfrm rot="20103569">
            <a:off x="2957644" y="2473413"/>
            <a:ext cx="1753666" cy="371937"/>
          </a:xfrm>
          <a:prstGeom prst="rightArrow">
            <a:avLst>
              <a:gd name="adj1" fmla="val 58270"/>
              <a:gd name="adj2" fmla="val 50000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ight Arrow 41">
            <a:extLst>
              <a:ext uri="{FF2B5EF4-FFF2-40B4-BE49-F238E27FC236}">
                <a16:creationId xmlns:a16="http://schemas.microsoft.com/office/drawing/2014/main" id="{501A03D3-410F-BF4A-9B76-D90653E16587}"/>
              </a:ext>
            </a:extLst>
          </p:cNvPr>
          <p:cNvSpPr/>
          <p:nvPr/>
        </p:nvSpPr>
        <p:spPr>
          <a:xfrm rot="1618596">
            <a:off x="2872622" y="4791922"/>
            <a:ext cx="1815457" cy="340484"/>
          </a:xfrm>
          <a:prstGeom prst="rightArrow">
            <a:avLst>
              <a:gd name="adj1" fmla="val 58270"/>
              <a:gd name="adj2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ight Arrow 42">
            <a:extLst>
              <a:ext uri="{FF2B5EF4-FFF2-40B4-BE49-F238E27FC236}">
                <a16:creationId xmlns:a16="http://schemas.microsoft.com/office/drawing/2014/main" id="{13D0892E-4E4F-DF4E-B7DB-30B45DB72AD4}"/>
              </a:ext>
            </a:extLst>
          </p:cNvPr>
          <p:cNvSpPr/>
          <p:nvPr/>
        </p:nvSpPr>
        <p:spPr>
          <a:xfrm>
            <a:off x="3087497" y="3577175"/>
            <a:ext cx="1392958" cy="348556"/>
          </a:xfrm>
          <a:prstGeom prst="rightArrow">
            <a:avLst>
              <a:gd name="adj1" fmla="val 58270"/>
              <a:gd name="adj2" fmla="val 50000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FE68CAA-F932-344E-BDD3-1639F9C5F485}"/>
              </a:ext>
            </a:extLst>
          </p:cNvPr>
          <p:cNvSpPr txBox="1"/>
          <p:nvPr/>
        </p:nvSpPr>
        <p:spPr>
          <a:xfrm>
            <a:off x="4666538" y="1233496"/>
            <a:ext cx="1168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Iteration 1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A868479-A5B0-A445-8C32-2B16AA0911E2}"/>
              </a:ext>
            </a:extLst>
          </p:cNvPr>
          <p:cNvSpPr txBox="1"/>
          <p:nvPr/>
        </p:nvSpPr>
        <p:spPr>
          <a:xfrm>
            <a:off x="7122649" y="1233713"/>
            <a:ext cx="1168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Iteration 2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ABBD6E7-72C7-A74F-B515-837ECA3BDB6C}"/>
              </a:ext>
            </a:extLst>
          </p:cNvPr>
          <p:cNvSpPr txBox="1"/>
          <p:nvPr/>
        </p:nvSpPr>
        <p:spPr>
          <a:xfrm>
            <a:off x="9809415" y="1233713"/>
            <a:ext cx="1168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Iteration 3</a:t>
            </a:r>
          </a:p>
        </p:txBody>
      </p:sp>
    </p:spTree>
    <p:extLst>
      <p:ext uri="{BB962C8B-B14F-4D97-AF65-F5344CB8AC3E}">
        <p14:creationId xmlns:p14="http://schemas.microsoft.com/office/powerpoint/2010/main" val="1174877489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66F1C100-1D2B-4BEA-AD01-C4F230B3B96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222</TotalTime>
  <Words>611</Words>
  <Application>Microsoft Macintosh PowerPoint</Application>
  <PresentationFormat>Widescreen</PresentationFormat>
  <Paragraphs>166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Gill Sans MT</vt:lpstr>
      <vt:lpstr>Wingdings 2</vt:lpstr>
      <vt:lpstr>Dividend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Chen</dc:creator>
  <cp:lastModifiedBy>David Chen</cp:lastModifiedBy>
  <cp:revision>13</cp:revision>
  <dcterms:created xsi:type="dcterms:W3CDTF">2020-07-22T11:59:58Z</dcterms:created>
  <dcterms:modified xsi:type="dcterms:W3CDTF">2020-08-18T19:49:40Z</dcterms:modified>
</cp:coreProperties>
</file>